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9"/>
  </p:notesMasterIdLst>
  <p:handoutMasterIdLst>
    <p:handoutMasterId r:id="rId10"/>
  </p:handoutMasterIdLst>
  <p:sldIdLst>
    <p:sldId id="258" r:id="rId2"/>
    <p:sldId id="264" r:id="rId3"/>
    <p:sldId id="271" r:id="rId4"/>
    <p:sldId id="272" r:id="rId5"/>
    <p:sldId id="273" r:id="rId6"/>
    <p:sldId id="274" r:id="rId7"/>
    <p:sldId id="267" r:id="rId8"/>
  </p:sldIdLst>
  <p:sldSz cx="9144000" cy="6858000" type="screen4x3"/>
  <p:notesSz cx="6858000" cy="9144000"/>
  <p:embeddedFontLst>
    <p:embeddedFont>
      <p:font typeface="Calibri" panose="020F0502020204030204" pitchFamily="34" charset="0"/>
      <p:regular r:id="rId11"/>
      <p:bold r:id="rId12"/>
      <p:italic r:id="rId13"/>
      <p:boldItalic r:id="rId14"/>
    </p:embeddedFont>
    <p:embeddedFont>
      <p:font typeface="Tuffy-TTF" panose="020B0603060100000000" charset="0"/>
      <p:regular r:id="rId15"/>
      <p:bold r:id="rId16"/>
      <p:italic r:id="rId17"/>
      <p:boldItalic r:id="rId18"/>
    </p:embeddedFont>
    <p:embeddedFont>
      <p:font typeface="Twinkl" panose="020B0604020202020204" charset="0"/>
      <p:regular r:id="rId19"/>
      <p:bold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40" userDrawn="1">
          <p15:clr>
            <a:srgbClr val="A4A3A4"/>
          </p15:clr>
        </p15:guide>
        <p15:guide id="5" orient="horz" pos="709" userDrawn="1">
          <p15:clr>
            <a:srgbClr val="A4A3A4"/>
          </p15:clr>
        </p15:guide>
        <p15:guide id="6" pos="5420" userDrawn="1">
          <p15:clr>
            <a:srgbClr val="A4A3A4"/>
          </p15:clr>
        </p15:guide>
        <p15:guide id="7" orient="horz" pos="346" userDrawn="1">
          <p15:clr>
            <a:srgbClr val="A4A3A4"/>
          </p15:clr>
        </p15:guide>
        <p15:guide id="8" pos="476" userDrawn="1">
          <p15:clr>
            <a:srgbClr val="A4A3A4"/>
          </p15:clr>
        </p15:guide>
        <p15:guide id="9" orient="horz" pos="482" userDrawn="1">
          <p15:clr>
            <a:srgbClr val="A4A3A4"/>
          </p15:clr>
        </p15:guide>
        <p15:guide id="10" orient="horz" pos="3838" userDrawn="1">
          <p15:clr>
            <a:srgbClr val="A4A3A4"/>
          </p15:clr>
        </p15:guide>
        <p15:guide id="11" pos="528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3F7C"/>
    <a:srgbClr val="00639A"/>
    <a:srgbClr val="0079C2"/>
    <a:srgbClr val="4EB0E5"/>
    <a:srgbClr val="9E4E54"/>
    <a:srgbClr val="984C50"/>
    <a:srgbClr val="6C9D6E"/>
    <a:srgbClr val="7A8444"/>
    <a:srgbClr val="FFFFFF"/>
    <a:srgbClr val="DE1E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76" d="100"/>
          <a:sy n="76" d="100"/>
        </p:scale>
        <p:origin x="1398" y="84"/>
      </p:cViewPr>
      <p:guideLst>
        <p:guide orient="horz" pos="2160"/>
        <p:guide pos="2880"/>
        <p:guide pos="340"/>
        <p:guide orient="horz" pos="709"/>
        <p:guide pos="5420"/>
        <p:guide orient="horz" pos="346"/>
        <p:guide pos="476"/>
        <p:guide orient="horz" pos="482"/>
        <p:guide orient="horz" pos="3838"/>
        <p:guide pos="5284"/>
      </p:guideLst>
    </p:cSldViewPr>
  </p:slideViewPr>
  <p:notesTextViewPr>
    <p:cViewPr>
      <p:scale>
        <a:sx n="3" d="2"/>
        <a:sy n="3" d="2"/>
      </p:scale>
      <p:origin x="0" y="0"/>
    </p:cViewPr>
  </p:notesTextViewPr>
  <p:notesViewPr>
    <p:cSldViewPr snapToGrid="0" showGuides="1">
      <p:cViewPr varScale="1">
        <p:scale>
          <a:sx n="77" d="100"/>
          <a:sy n="77" d="100"/>
        </p:scale>
        <p:origin x="264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handoutMaster" Target="handoutMasters/handout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4.fntdata"/><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34F151-63AC-41CE-96F5-7702E930870C}" type="datetimeFigureOut">
              <a:rPr lang="en-GB" smtClean="0"/>
              <a:t>05/05/2023</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676B846-B279-40AC-BFF5-DBC4013370C2}" type="slidenum">
              <a:rPr lang="en-GB" smtClean="0"/>
              <a:t>‹#›</a:t>
            </a:fld>
            <a:endParaRPr lang="en-GB"/>
          </a:p>
        </p:txBody>
      </p:sp>
    </p:spTree>
    <p:extLst>
      <p:ext uri="{BB962C8B-B14F-4D97-AF65-F5344CB8AC3E}">
        <p14:creationId xmlns:p14="http://schemas.microsoft.com/office/powerpoint/2010/main" val="264539701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eg>
</file>

<file path=ppt/media/image22.jpeg>
</file>

<file path=ppt/media/image23.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02C5D1-7818-41B5-ABAD-5E4B38A5388F}" type="datetimeFigureOut">
              <a:rPr lang="en-GB" smtClean="0"/>
              <a:t>05/05/2023</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21341-850D-40E1-BB3D-87946DC9B06D}" type="slidenum">
              <a:rPr lang="en-GB" smtClean="0"/>
              <a:t>‹#›</a:t>
            </a:fld>
            <a:endParaRPr lang="en-GB"/>
          </a:p>
        </p:txBody>
      </p:sp>
    </p:spTree>
    <p:extLst>
      <p:ext uri="{BB962C8B-B14F-4D97-AF65-F5344CB8AC3E}">
        <p14:creationId xmlns:p14="http://schemas.microsoft.com/office/powerpoint/2010/main" val="84704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22767" y="6196125"/>
            <a:ext cx="576495" cy="580719"/>
          </a:xfrm>
          <a:prstGeom prst="rect">
            <a:avLst/>
          </a:prstGeom>
        </p:spPr>
      </p:pic>
    </p:spTree>
    <p:extLst>
      <p:ext uri="{BB962C8B-B14F-4D97-AF65-F5344CB8AC3E}">
        <p14:creationId xmlns:p14="http://schemas.microsoft.com/office/powerpoint/2010/main" val="537040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Box">
    <p:spTree>
      <p:nvGrpSpPr>
        <p:cNvPr id="1" name=""/>
        <p:cNvGrpSpPr/>
        <p:nvPr/>
      </p:nvGrpSpPr>
      <p:grpSpPr>
        <a:xfrm>
          <a:off x="0" y="0"/>
          <a:ext cx="0" cy="0"/>
          <a:chOff x="0" y="0"/>
          <a:chExt cx="0" cy="0"/>
        </a:xfrm>
      </p:grpSpPr>
      <p:sp>
        <p:nvSpPr>
          <p:cNvPr id="4" name="Rounded Rectangle 3"/>
          <p:cNvSpPr/>
          <p:nvPr userDrawn="1"/>
        </p:nvSpPr>
        <p:spPr bwMode="auto">
          <a:xfrm>
            <a:off x="457198" y="438151"/>
            <a:ext cx="8220075" cy="5957887"/>
          </a:xfrm>
          <a:prstGeom prst="roundRect">
            <a:avLst>
              <a:gd name="adj" fmla="val 2649"/>
            </a:avLst>
          </a:prstGeom>
          <a:solidFill>
            <a:schemeClr val="bg1">
              <a:alpha val="90000"/>
            </a:schemeClr>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72497" y="5734211"/>
            <a:ext cx="576495" cy="580719"/>
          </a:xfrm>
          <a:prstGeom prst="rect">
            <a:avLst/>
          </a:prstGeom>
        </p:spPr>
      </p:pic>
    </p:spTree>
    <p:extLst>
      <p:ext uri="{BB962C8B-B14F-4D97-AF65-F5344CB8AC3E}">
        <p14:creationId xmlns:p14="http://schemas.microsoft.com/office/powerpoint/2010/main" val="3429871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Rounded Rectangle 4"/>
          <p:cNvSpPr/>
          <p:nvPr userDrawn="1"/>
        </p:nvSpPr>
        <p:spPr bwMode="auto">
          <a:xfrm>
            <a:off x="457198" y="438151"/>
            <a:ext cx="8220075" cy="5957887"/>
          </a:xfrm>
          <a:prstGeom prst="roundRect">
            <a:avLst>
              <a:gd name="adj" fmla="val 2649"/>
            </a:avLst>
          </a:prstGeom>
          <a:solidFill>
            <a:schemeClr val="bg1">
              <a:alpha val="90000"/>
            </a:schemeClr>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8" name="Title 5"/>
          <p:cNvSpPr>
            <a:spLocks noGrp="1"/>
          </p:cNvSpPr>
          <p:nvPr>
            <p:ph type="title"/>
          </p:nvPr>
        </p:nvSpPr>
        <p:spPr>
          <a:xfrm>
            <a:off x="457198" y="478895"/>
            <a:ext cx="8220075" cy="994306"/>
          </a:xfrm>
        </p:spPr>
        <p:txBody>
          <a:bodyPr>
            <a:noAutofit/>
          </a:bodyPr>
          <a:lstStyle>
            <a:lvl1pPr>
              <a:defRPr>
                <a:latin typeface="Twinkl" pitchFamily="2" charset="0"/>
              </a:defRPr>
            </a:lvl1pPr>
          </a:lstStyle>
          <a:p>
            <a:r>
              <a:rPr lang="en-US"/>
              <a:t>Click to edit Master title style</a:t>
            </a:r>
            <a:endParaRPr lang="en-GB" dirty="0"/>
          </a:p>
        </p:txBody>
      </p:sp>
    </p:spTree>
    <p:extLst>
      <p:ext uri="{BB962C8B-B14F-4D97-AF65-F5344CB8AC3E}">
        <p14:creationId xmlns:p14="http://schemas.microsoft.com/office/powerpoint/2010/main" val="261079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ims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523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22767" y="6196125"/>
            <a:ext cx="576495" cy="580719"/>
          </a:xfrm>
          <a:prstGeom prst="rect">
            <a:avLst/>
          </a:prstGeom>
        </p:spPr>
      </p:pic>
    </p:spTree>
    <p:extLst>
      <p:ext uri="{BB962C8B-B14F-4D97-AF65-F5344CB8AC3E}">
        <p14:creationId xmlns:p14="http://schemas.microsoft.com/office/powerpoint/2010/main" val="16819737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9745" y="695325"/>
            <a:ext cx="8164510" cy="1150938"/>
          </a:xfrm>
          <a:prstGeom prst="roundRect">
            <a:avLst>
              <a:gd name="adj" fmla="val 9641"/>
            </a:avLst>
          </a:prstGeom>
          <a:noFill/>
          <a:ln w="25400">
            <a:noFill/>
          </a:ln>
        </p:spPr>
        <p:txBody>
          <a:bodyPr vert="horz" lIns="252000" tIns="252000" rIns="252000" bIns="252000" rtlCol="0" anchor="ctr" anchorCtr="1">
            <a:normAutofit/>
          </a:bodyPr>
          <a:lstStyle/>
          <a:p>
            <a:r>
              <a:rPr lang="en-US"/>
              <a:t>Click to edit Master title style</a:t>
            </a:r>
            <a:endParaRPr lang="en-US" dirty="0"/>
          </a:p>
        </p:txBody>
      </p:sp>
      <p:sp>
        <p:nvSpPr>
          <p:cNvPr id="3" name="Text Placeholder 2"/>
          <p:cNvSpPr>
            <a:spLocks noGrp="1"/>
          </p:cNvSpPr>
          <p:nvPr>
            <p:ph type="body" idx="1"/>
          </p:nvPr>
        </p:nvSpPr>
        <p:spPr>
          <a:xfrm>
            <a:off x="489745" y="1957386"/>
            <a:ext cx="8164510" cy="4387851"/>
          </a:xfrm>
          <a:prstGeom prst="roundRect">
            <a:avLst>
              <a:gd name="adj" fmla="val 2585"/>
            </a:avLst>
          </a:prstGeom>
          <a:noFill/>
          <a:ln w="25400">
            <a:noFill/>
          </a:ln>
        </p:spPr>
        <p:txBody>
          <a:bodyPr vert="horz" lIns="252000" tIns="252000" rIns="252000" bIns="25200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389201"/>
      </p:ext>
    </p:extLst>
  </p:cSld>
  <p:clrMap bg1="lt1" tx1="dk1" bg2="lt2" tx2="dk2" accent1="accent1" accent2="accent2" accent3="accent3" accent4="accent4" accent5="accent5" accent6="accent6" hlink="hlink" folHlink="folHlink"/>
  <p:sldLayoutIdLst>
    <p:sldLayoutId id="2147483661" r:id="rId1"/>
    <p:sldLayoutId id="2147483667" r:id="rId2"/>
    <p:sldLayoutId id="2147483662" r:id="rId3"/>
    <p:sldLayoutId id="2147483663" r:id="rId4"/>
    <p:sldLayoutId id="2147483666" r:id="rId5"/>
  </p:sldLayoutIdLst>
  <p:txStyles>
    <p:titleStyle>
      <a:lvl1pPr algn="l" defTabSz="914400" rtl="0" eaLnBrk="1" latinLnBrk="0" hangingPunct="1">
        <a:lnSpc>
          <a:spcPct val="90000"/>
        </a:lnSpc>
        <a:spcBef>
          <a:spcPct val="0"/>
        </a:spcBef>
        <a:buNone/>
        <a:defRPr sz="4000" b="1" kern="1200">
          <a:solidFill>
            <a:srgbClr val="1C1C1C"/>
          </a:solidFill>
          <a:latin typeface="Twinkl"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Twinkl" pitchFamily="50" charset="0"/>
          <a:ea typeface="Twinkl"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Twinkl" pitchFamily="50" charset="0"/>
          <a:ea typeface="Twinkl"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image" Target="../media/image9.png"/><Relationship Id="rId1" Type="http://schemas.openxmlformats.org/officeDocument/2006/relationships/slideLayout" Target="../slideLayouts/slideLayout3.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3.xml"/><Relationship Id="rId5" Type="http://schemas.openxmlformats.org/officeDocument/2006/relationships/hyperlink" Target="https://creativecommons.org/licenses/by/2.0/uk/" TargetMode="External"/><Relationship Id="rId4" Type="http://schemas.openxmlformats.org/officeDocument/2006/relationships/hyperlink" Target="https://www.flickr.com/photos/melodyayresgriffiths/6811168227/in/photolist-i1Qjbc-91SFLf-81ua3N-dXVqS8-i1QuKQ-qannsh-91PA3V-87Lsa6-i1QD6L-7ZciMi-7U9qzw-91SGQN-i1QjeD-7a8ac-akmFZY-Ypakzc-akmFNG-6b6kuh-akjsmq-akjsfh-akwaLZ-76JCAg-7a86c-7a7xq-91SGMG-akiTbp-NqpbRD-W6P9Bp-akgEFV-FgDKGt-3uqCRr-fp5oYy-WsU5m8-ZjEMGY-CDKnjB-HuM5xb-YjdL3J-ChRcju-bnT21X-75Q3ZL-7a89P-bQUzCn-91SGfL-HrMgej"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creativecommons.org/licenses/by/2.0/uk/" TargetMode="External"/><Relationship Id="rId2" Type="http://schemas.openxmlformats.org/officeDocument/2006/relationships/hyperlink" Target="https://www.flickr.com/photos/minijoegreen/32144882458/in/photolist-mKgen8-bRZEsT-h8ucrW-aShd7k-sufs4p-h8wQCf-4cofB-kcMREX-JD48Bq-8u9eu1-56v5FX-BFiJRt-AHTbWx-Hpi2KC-B7ivA2-ruA3So-ppSuTo-qmFwyr-pMh2DP-sUXKm7-HKuStU-sfxPBo-EdFyhD-seMq4D-sUXLyC-sUdaT1-sU8KZi-seNaau-tciFqT-tbqRis-MBp2vy-JFuURW-2bL5DBc-BeaHa9-BdD6xC-q5qRwk-AHSP32-BCrzNm-AHLDRj-qjvp5q-JFuSSA-pdGjRA-JBRcYh-J8hD8u-JaWvoW-QYwVDm-kgFBHB-kgJPpD-kgDfzE-JxfmmL" TargetMode="External"/><Relationship Id="rId1" Type="http://schemas.openxmlformats.org/officeDocument/2006/relationships/slideLayout" Target="../slideLayouts/slideLayout3.xml"/><Relationship Id="rId4" Type="http://schemas.openxmlformats.org/officeDocument/2006/relationships/image" Target="../media/image22.jpeg"/></Relationships>
</file>

<file path=ppt/slides/_rels/slide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1886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a:xfrm>
            <a:off x="457198" y="765175"/>
            <a:ext cx="8220075" cy="994306"/>
          </a:xfrm>
        </p:spPr>
        <p:txBody>
          <a:bodyPr/>
          <a:lstStyle/>
          <a:p>
            <a:pPr algn="ctr"/>
            <a:r>
              <a:rPr lang="en-GB" altLang="en-US" sz="3600" dirty="0"/>
              <a:t>Who Makes up the Australian Federal Parliament?</a:t>
            </a:r>
            <a:endParaRPr lang="en-GB" sz="3600" dirty="0">
              <a:latin typeface="+mn-lt"/>
            </a:endParaRPr>
          </a:p>
        </p:txBody>
      </p:sp>
      <p:sp>
        <p:nvSpPr>
          <p:cNvPr id="5" name="Rectangle 4"/>
          <p:cNvSpPr/>
          <p:nvPr/>
        </p:nvSpPr>
        <p:spPr>
          <a:xfrm>
            <a:off x="1874369" y="1837993"/>
            <a:ext cx="5385732" cy="1231106"/>
          </a:xfrm>
          <a:prstGeom prst="rect">
            <a:avLst/>
          </a:prstGeom>
        </p:spPr>
        <p:txBody>
          <a:bodyPr wrap="square" lIns="0" tIns="0" rIns="0" bIns="0">
            <a:spAutoFit/>
          </a:bodyPr>
          <a:lstStyle/>
          <a:p>
            <a:pPr algn="ctr"/>
            <a:r>
              <a:rPr lang="en-GB" sz="1600" b="1" dirty="0"/>
              <a:t>The Federal Parliament is made up of three institutions.</a:t>
            </a:r>
          </a:p>
          <a:p>
            <a:pPr algn="ctr"/>
            <a:r>
              <a:rPr lang="en-GB" sz="1600" dirty="0"/>
              <a:t>The Queen is represented in Australia by the Governor-General. The current Governor-General is His Excellency General the Honourable the Honourable David Hurley AC DSC (Distinguished Service Cross).</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19594" y="3036532"/>
            <a:ext cx="1491539" cy="1215953"/>
          </a:xfrm>
          <a:prstGeom prst="rect">
            <a:avLst/>
          </a:prstGeom>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01171" y="3036532"/>
            <a:ext cx="1963025" cy="1215953"/>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3842" y="1849707"/>
            <a:ext cx="1469458" cy="1567578"/>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66175" y="1837993"/>
            <a:ext cx="1714453" cy="1591007"/>
          </a:xfrm>
          <a:prstGeom prst="rect">
            <a:avLst/>
          </a:prstGeom>
        </p:spPr>
      </p:pic>
      <p:sp>
        <p:nvSpPr>
          <p:cNvPr id="13" name="TextBox 12"/>
          <p:cNvSpPr txBox="1"/>
          <p:nvPr/>
        </p:nvSpPr>
        <p:spPr>
          <a:xfrm>
            <a:off x="2692673" y="3146509"/>
            <a:ext cx="1380019" cy="738664"/>
          </a:xfrm>
          <a:prstGeom prst="rect">
            <a:avLst/>
          </a:prstGeom>
          <a:solidFill>
            <a:srgbClr val="FFFFFF">
              <a:alpha val="83137"/>
            </a:srgbClr>
          </a:solidFill>
        </p:spPr>
        <p:txBody>
          <a:bodyPr wrap="square" rtlCol="0">
            <a:spAutoFit/>
          </a:bodyPr>
          <a:lstStyle/>
          <a:p>
            <a:pPr algn="ctr"/>
            <a:r>
              <a:rPr lang="en-GB" sz="1400" dirty="0"/>
              <a:t>The House of Representatives</a:t>
            </a:r>
          </a:p>
          <a:p>
            <a:pPr algn="ctr"/>
            <a:r>
              <a:rPr lang="en-GB" sz="1400" dirty="0"/>
              <a:t>150 Members</a:t>
            </a:r>
          </a:p>
        </p:txBody>
      </p:sp>
      <p:sp>
        <p:nvSpPr>
          <p:cNvPr id="15" name="TextBox 14"/>
          <p:cNvSpPr txBox="1"/>
          <p:nvPr/>
        </p:nvSpPr>
        <p:spPr>
          <a:xfrm>
            <a:off x="4975355" y="3254231"/>
            <a:ext cx="1380019" cy="523220"/>
          </a:xfrm>
          <a:prstGeom prst="rect">
            <a:avLst/>
          </a:prstGeom>
          <a:solidFill>
            <a:srgbClr val="FFFFFF">
              <a:alpha val="83137"/>
            </a:srgbClr>
          </a:solidFill>
        </p:spPr>
        <p:txBody>
          <a:bodyPr wrap="square" rtlCol="0">
            <a:spAutoFit/>
          </a:bodyPr>
          <a:lstStyle/>
          <a:p>
            <a:pPr algn="ctr"/>
            <a:r>
              <a:rPr lang="en-GB" sz="1400" dirty="0"/>
              <a:t>The Senate</a:t>
            </a:r>
          </a:p>
          <a:p>
            <a:pPr algn="ctr"/>
            <a:r>
              <a:rPr lang="en-GB" sz="1400" dirty="0"/>
              <a:t>75 Members</a:t>
            </a:r>
          </a:p>
        </p:txBody>
      </p:sp>
      <p:sp>
        <p:nvSpPr>
          <p:cNvPr id="14" name="Rectangle 13"/>
          <p:cNvSpPr/>
          <p:nvPr/>
        </p:nvSpPr>
        <p:spPr>
          <a:xfrm>
            <a:off x="755650" y="4466139"/>
            <a:ext cx="7632699" cy="1477328"/>
          </a:xfrm>
          <a:prstGeom prst="rect">
            <a:avLst/>
          </a:prstGeom>
        </p:spPr>
        <p:txBody>
          <a:bodyPr wrap="square">
            <a:spAutoFit/>
          </a:bodyPr>
          <a:lstStyle/>
          <a:p>
            <a:pPr algn="ctr"/>
            <a:r>
              <a:rPr lang="en-GB" dirty="0"/>
              <a:t>The Queen, the Senate and the House of Representatives </a:t>
            </a:r>
            <a:br>
              <a:rPr lang="en-GB" dirty="0"/>
            </a:br>
            <a:r>
              <a:rPr lang="en-GB" dirty="0"/>
              <a:t>together make up the Australian Federal Parliament.</a:t>
            </a:r>
          </a:p>
          <a:p>
            <a:pPr algn="ctr"/>
            <a:endParaRPr lang="en-GB" dirty="0"/>
          </a:p>
          <a:p>
            <a:pPr algn="ctr"/>
            <a:r>
              <a:rPr lang="en-GB" dirty="0"/>
              <a:t>The Senate and the House of Representatives meet in Parliament House, Canberra. The Governor-General lives at Government House in Canberra. </a:t>
            </a:r>
          </a:p>
        </p:txBody>
      </p:sp>
    </p:spTree>
    <p:extLst>
      <p:ext uri="{BB962C8B-B14F-4D97-AF65-F5344CB8AC3E}">
        <p14:creationId xmlns:p14="http://schemas.microsoft.com/office/powerpoint/2010/main" val="1286237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ltLang="en-US" dirty="0"/>
              <a:t>Three Levels of Lawmaking</a:t>
            </a:r>
            <a:endParaRPr lang="en-GB" dirty="0"/>
          </a:p>
        </p:txBody>
      </p:sp>
      <p:sp>
        <p:nvSpPr>
          <p:cNvPr id="3" name="Rectangle 2"/>
          <p:cNvSpPr/>
          <p:nvPr/>
        </p:nvSpPr>
        <p:spPr>
          <a:xfrm>
            <a:off x="629816" y="1473201"/>
            <a:ext cx="8237348" cy="369332"/>
          </a:xfrm>
          <a:prstGeom prst="rect">
            <a:avLst/>
          </a:prstGeom>
        </p:spPr>
        <p:txBody>
          <a:bodyPr wrap="square">
            <a:spAutoFit/>
          </a:bodyPr>
          <a:lstStyle/>
          <a:p>
            <a:r>
              <a:rPr lang="en-GB" dirty="0"/>
              <a:t>The Federal Government is one of the three levels of </a:t>
            </a:r>
            <a:r>
              <a:rPr lang="en-GB" dirty="0" err="1"/>
              <a:t>lawmaking</a:t>
            </a:r>
            <a:r>
              <a:rPr lang="en-GB" dirty="0"/>
              <a:t> in Australia. </a:t>
            </a:r>
          </a:p>
        </p:txBody>
      </p:sp>
      <p:grpSp>
        <p:nvGrpSpPr>
          <p:cNvPr id="9" name="Group 8"/>
          <p:cNvGrpSpPr/>
          <p:nvPr/>
        </p:nvGrpSpPr>
        <p:grpSpPr>
          <a:xfrm>
            <a:off x="5811358" y="2251563"/>
            <a:ext cx="2576992" cy="3666817"/>
            <a:chOff x="5811358" y="2251563"/>
            <a:chExt cx="2576992" cy="3666817"/>
          </a:xfrm>
        </p:grpSpPr>
        <p:sp>
          <p:nvSpPr>
            <p:cNvPr id="6" name="Rectangle 5"/>
            <p:cNvSpPr/>
            <p:nvPr/>
          </p:nvSpPr>
          <p:spPr>
            <a:xfrm>
              <a:off x="5811358" y="3761278"/>
              <a:ext cx="2576992" cy="2157102"/>
            </a:xfrm>
            <a:prstGeom prst="rect">
              <a:avLst/>
            </a:prstGeom>
            <a:solidFill>
              <a:srgbClr val="013F7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algn="ctr">
                <a:spcBef>
                  <a:spcPct val="0"/>
                </a:spcBef>
                <a:buFontTx/>
                <a:buNone/>
              </a:pPr>
              <a:r>
                <a:rPr lang="en-AU" altLang="en-US" dirty="0">
                  <a:latin typeface="Twinkl" pitchFamily="2" charset="0"/>
                </a:rPr>
                <a:t>The Federal Government makes decisions that affect the commonwealth of Australia like immigration, defence and money matters.</a:t>
              </a:r>
            </a:p>
          </p:txBody>
        </p:sp>
        <p:pic>
          <p:nvPicPr>
            <p:cNvPr id="15" name="Picture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53461" y="2720924"/>
              <a:ext cx="649479" cy="1040354"/>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84229" y="2251563"/>
              <a:ext cx="1031250" cy="384704"/>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99748" y="2795114"/>
              <a:ext cx="617858" cy="881507"/>
            </a:xfrm>
            <a:prstGeom prst="rect">
              <a:avLst/>
            </a:prstGeom>
          </p:spPr>
        </p:pic>
        <p:pic>
          <p:nvPicPr>
            <p:cNvPr id="21" name="Picture 2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20894344">
              <a:off x="7110518" y="2838124"/>
              <a:ext cx="1119708" cy="486119"/>
            </a:xfrm>
            <a:prstGeom prst="rect">
              <a:avLst/>
            </a:prstGeom>
          </p:spPr>
        </p:pic>
        <p:pic>
          <p:nvPicPr>
            <p:cNvPr id="20" name="Picture 1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60451" y="3059867"/>
              <a:ext cx="1060267" cy="479813"/>
            </a:xfrm>
            <a:prstGeom prst="rect">
              <a:avLst/>
            </a:prstGeom>
          </p:spPr>
        </p:pic>
      </p:grpSp>
      <p:grpSp>
        <p:nvGrpSpPr>
          <p:cNvPr id="8" name="Group 7"/>
          <p:cNvGrpSpPr/>
          <p:nvPr/>
        </p:nvGrpSpPr>
        <p:grpSpPr>
          <a:xfrm>
            <a:off x="3215942" y="2729112"/>
            <a:ext cx="2524894" cy="3189268"/>
            <a:chOff x="3215942" y="2729112"/>
            <a:chExt cx="2524894" cy="3189268"/>
          </a:xfrm>
        </p:grpSpPr>
        <p:pic>
          <p:nvPicPr>
            <p:cNvPr id="12" name="Picture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215942" y="3187325"/>
              <a:ext cx="1617740" cy="1127951"/>
            </a:xfrm>
            <a:prstGeom prst="rect">
              <a:avLst/>
            </a:prstGeom>
          </p:spPr>
        </p:pic>
        <p:pic>
          <p:nvPicPr>
            <p:cNvPr id="13" name="Picture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133823" y="2729112"/>
              <a:ext cx="607013" cy="2252444"/>
            </a:xfrm>
            <a:prstGeom prst="rect">
              <a:avLst/>
            </a:prstGeom>
          </p:spPr>
        </p:pic>
        <p:pic>
          <p:nvPicPr>
            <p:cNvPr id="14" name="Picture 1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578266" y="2729112"/>
              <a:ext cx="800541" cy="2156774"/>
            </a:xfrm>
            <a:prstGeom prst="rect">
              <a:avLst/>
            </a:prstGeom>
          </p:spPr>
        </p:pic>
        <p:sp>
          <p:nvSpPr>
            <p:cNvPr id="5" name="Rectangle 4"/>
            <p:cNvSpPr/>
            <p:nvPr/>
          </p:nvSpPr>
          <p:spPr>
            <a:xfrm>
              <a:off x="3218695" y="4315276"/>
              <a:ext cx="2459545" cy="1603104"/>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algn="ctr">
                <a:spcBef>
                  <a:spcPct val="0"/>
                </a:spcBef>
                <a:buFontTx/>
                <a:buNone/>
              </a:pPr>
              <a:r>
                <a:rPr lang="en-GB" altLang="en-US" dirty="0">
                  <a:latin typeface="Twinkl" pitchFamily="2" charset="0"/>
                </a:rPr>
                <a:t>The State Government governs and passes laws on state issues like health, education and the environment.</a:t>
              </a:r>
            </a:p>
          </p:txBody>
        </p:sp>
      </p:grpSp>
      <p:grpSp>
        <p:nvGrpSpPr>
          <p:cNvPr id="7" name="Group 6"/>
          <p:cNvGrpSpPr/>
          <p:nvPr/>
        </p:nvGrpSpPr>
        <p:grpSpPr>
          <a:xfrm>
            <a:off x="669851" y="2729112"/>
            <a:ext cx="2416338" cy="3198793"/>
            <a:chOff x="669851" y="2729112"/>
            <a:chExt cx="2416338" cy="3198793"/>
          </a:xfrm>
        </p:grpSpPr>
        <p:pic>
          <p:nvPicPr>
            <p:cNvPr id="10" name="Picture 9"/>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69851" y="2729112"/>
              <a:ext cx="1188780" cy="1381586"/>
            </a:xfrm>
            <a:prstGeom prst="rect">
              <a:avLst/>
            </a:prstGeom>
          </p:spPr>
        </p:pic>
        <p:pic>
          <p:nvPicPr>
            <p:cNvPr id="11" name="Picture 10"/>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889981" y="2874939"/>
              <a:ext cx="1196208" cy="1195116"/>
            </a:xfrm>
            <a:prstGeom prst="rect">
              <a:avLst/>
            </a:prstGeom>
          </p:spPr>
        </p:pic>
        <p:pic>
          <p:nvPicPr>
            <p:cNvPr id="22" name="Picture 21"/>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724504" y="3403434"/>
              <a:ext cx="473701" cy="715688"/>
            </a:xfrm>
            <a:prstGeom prst="rect">
              <a:avLst/>
            </a:prstGeom>
          </p:spPr>
        </p:pic>
        <p:sp>
          <p:nvSpPr>
            <p:cNvPr id="4" name="Rectangle 3"/>
            <p:cNvSpPr/>
            <p:nvPr/>
          </p:nvSpPr>
          <p:spPr>
            <a:xfrm>
              <a:off x="755650" y="4047802"/>
              <a:ext cx="2329926" cy="1880103"/>
            </a:xfrm>
            <a:prstGeom prst="rect">
              <a:avLst/>
            </a:prstGeom>
            <a:solidFill>
              <a:srgbClr val="4EB0E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algn="ctr">
                <a:spcBef>
                  <a:spcPct val="0"/>
                </a:spcBef>
                <a:buFontTx/>
                <a:buNone/>
              </a:pPr>
              <a:r>
                <a:rPr lang="en-AU" altLang="en-US" dirty="0">
                  <a:latin typeface="Twinkl" pitchFamily="2" charset="0"/>
                </a:rPr>
                <a:t>Local councils govern and make laws about building development, rubbish collection and libraries. </a:t>
              </a:r>
            </a:p>
          </p:txBody>
        </p:sp>
      </p:grpSp>
    </p:spTree>
    <p:extLst>
      <p:ext uri="{BB962C8B-B14F-4D97-AF65-F5344CB8AC3E}">
        <p14:creationId xmlns:p14="http://schemas.microsoft.com/office/powerpoint/2010/main" val="4039972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ltLang="en-US" dirty="0"/>
              <a:t>The House of Representatives</a:t>
            </a:r>
            <a:endParaRPr lang="en-GB" dirty="0"/>
          </a:p>
        </p:txBody>
      </p:sp>
      <p:sp>
        <p:nvSpPr>
          <p:cNvPr id="3" name="Rectangle 2"/>
          <p:cNvSpPr/>
          <p:nvPr/>
        </p:nvSpPr>
        <p:spPr>
          <a:xfrm>
            <a:off x="755650" y="1473201"/>
            <a:ext cx="7632700" cy="923330"/>
          </a:xfrm>
          <a:prstGeom prst="rect">
            <a:avLst/>
          </a:prstGeom>
        </p:spPr>
        <p:txBody>
          <a:bodyPr wrap="square">
            <a:spAutoFit/>
          </a:bodyPr>
          <a:lstStyle/>
          <a:p>
            <a:pPr>
              <a:spcBef>
                <a:spcPct val="0"/>
              </a:spcBef>
              <a:buFontTx/>
              <a:buNone/>
            </a:pPr>
            <a:r>
              <a:rPr lang="en-AU" altLang="en-US" dirty="0">
                <a:latin typeface="Twinkl" pitchFamily="2" charset="0"/>
              </a:rPr>
              <a:t>The House of Representatives is made up of 150 members who represent the 150 electorates of Australia. </a:t>
            </a:r>
          </a:p>
          <a:p>
            <a:pPr>
              <a:spcBef>
                <a:spcPct val="0"/>
              </a:spcBef>
              <a:buFontTx/>
              <a:buNone/>
            </a:pPr>
            <a:endParaRPr lang="en-AU" altLang="en-US" dirty="0">
              <a:latin typeface="Twinkl" pitchFamily="2"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5650" y="2467507"/>
            <a:ext cx="1538715" cy="1543195"/>
          </a:xfrm>
          <a:prstGeom prst="rect">
            <a:avLst/>
          </a:prstGeom>
        </p:spPr>
      </p:pic>
      <p:sp>
        <p:nvSpPr>
          <p:cNvPr id="5" name="Rectangle 4"/>
          <p:cNvSpPr/>
          <p:nvPr/>
        </p:nvSpPr>
        <p:spPr>
          <a:xfrm>
            <a:off x="2270654" y="2335131"/>
            <a:ext cx="3762018" cy="1754326"/>
          </a:xfrm>
          <a:prstGeom prst="rect">
            <a:avLst/>
          </a:prstGeom>
        </p:spPr>
        <p:txBody>
          <a:bodyPr wrap="square">
            <a:spAutoFit/>
          </a:bodyPr>
          <a:lstStyle/>
          <a:p>
            <a:pPr algn="just">
              <a:spcBef>
                <a:spcPct val="0"/>
              </a:spcBef>
              <a:buFontTx/>
              <a:buNone/>
            </a:pPr>
            <a:r>
              <a:rPr lang="en-AU" altLang="en-US" dirty="0">
                <a:latin typeface="Twinkl" pitchFamily="2" charset="0"/>
              </a:rPr>
              <a:t>A federal election takes place every three years. People over the age of 18 are required to vote for their preferred candidate. There are approximately 100,000 voters over the age of 18 in each electorate.</a:t>
            </a:r>
          </a:p>
        </p:txBody>
      </p:sp>
      <p:sp>
        <p:nvSpPr>
          <p:cNvPr id="6" name="Rectangle 5"/>
          <p:cNvSpPr/>
          <p:nvPr/>
        </p:nvSpPr>
        <p:spPr>
          <a:xfrm>
            <a:off x="755650" y="4274277"/>
            <a:ext cx="3578225" cy="1754326"/>
          </a:xfrm>
          <a:prstGeom prst="rect">
            <a:avLst/>
          </a:prstGeom>
        </p:spPr>
        <p:txBody>
          <a:bodyPr wrap="square">
            <a:spAutoFit/>
          </a:bodyPr>
          <a:lstStyle/>
          <a:p>
            <a:pPr algn="just">
              <a:spcBef>
                <a:spcPct val="0"/>
              </a:spcBef>
              <a:buFontTx/>
              <a:buNone/>
            </a:pPr>
            <a:r>
              <a:rPr lang="en-GB" altLang="en-US" dirty="0">
                <a:latin typeface="Twinkl" pitchFamily="2" charset="0"/>
              </a:rPr>
              <a:t>A member’s role is to understand the concerns of the people in their </a:t>
            </a:r>
            <a:r>
              <a:rPr lang="en-GB" altLang="en-US" dirty="0">
                <a:solidFill>
                  <a:srgbClr val="6C9D6E"/>
                </a:solidFill>
                <a:latin typeface="Twinkl" pitchFamily="2" charset="0"/>
              </a:rPr>
              <a:t>electorate</a:t>
            </a:r>
            <a:r>
              <a:rPr lang="en-GB" altLang="en-US" dirty="0">
                <a:latin typeface="Twinkl" pitchFamily="2" charset="0"/>
              </a:rPr>
              <a:t>. They represent their </a:t>
            </a:r>
            <a:r>
              <a:rPr lang="en-GB" altLang="en-US" dirty="0">
                <a:solidFill>
                  <a:srgbClr val="6C9D6E"/>
                </a:solidFill>
                <a:latin typeface="Twinkl" pitchFamily="2" charset="0"/>
              </a:rPr>
              <a:t>electorate</a:t>
            </a:r>
            <a:r>
              <a:rPr lang="en-GB" altLang="en-US" dirty="0">
                <a:latin typeface="Twinkl" pitchFamily="2" charset="0"/>
              </a:rPr>
              <a:t> in the House of Representatives in Parliament House, Canberra.</a:t>
            </a:r>
            <a:endParaRPr lang="en-AU" altLang="en-US" dirty="0">
              <a:latin typeface="Twinkl" pitchFamily="2" charset="0"/>
            </a:endParaRPr>
          </a:p>
        </p:txBody>
      </p:sp>
      <p:sp>
        <p:nvSpPr>
          <p:cNvPr id="7" name="Rectangle 6"/>
          <p:cNvSpPr/>
          <p:nvPr/>
        </p:nvSpPr>
        <p:spPr>
          <a:xfrm>
            <a:off x="4481174" y="4151167"/>
            <a:ext cx="4222720" cy="1941658"/>
          </a:xfrm>
          <a:prstGeom prst="rect">
            <a:avLst/>
          </a:prstGeom>
          <a:solidFill>
            <a:srgbClr val="6C9D6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algn="ctr">
              <a:spcBef>
                <a:spcPct val="0"/>
              </a:spcBef>
              <a:buFontTx/>
              <a:buNone/>
            </a:pPr>
            <a:r>
              <a:rPr lang="en-GB" altLang="en-US" sz="1600" b="1" dirty="0">
                <a:latin typeface="Twinkl" pitchFamily="2" charset="0"/>
              </a:rPr>
              <a:t>Did You Know…?</a:t>
            </a:r>
          </a:p>
          <a:p>
            <a:pPr algn="ctr">
              <a:spcBef>
                <a:spcPct val="0"/>
              </a:spcBef>
              <a:buFontTx/>
              <a:buNone/>
            </a:pPr>
            <a:r>
              <a:rPr lang="en-GB" altLang="en-US" sz="1600" dirty="0">
                <a:latin typeface="Twinkl" pitchFamily="2" charset="0"/>
              </a:rPr>
              <a:t>The green colour used for the House of Representatives is based on the seats in the House of Commons in Great Britain. However, it has been changed to more of a grey-green colour to reflect Australia’s native plants, such as eucalyptus. </a:t>
            </a:r>
            <a:endParaRPr lang="en-AU" altLang="en-US" sz="1600" dirty="0">
              <a:latin typeface="Twinkl" pitchFamily="2" charset="0"/>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66228" y="2374588"/>
            <a:ext cx="2513843" cy="1675411"/>
          </a:xfrm>
          <a:prstGeom prst="rect">
            <a:avLst/>
          </a:prstGeom>
        </p:spPr>
      </p:pic>
      <p:sp>
        <p:nvSpPr>
          <p:cNvPr id="10" name="TextBox 21"/>
          <p:cNvSpPr txBox="1">
            <a:spLocks noChangeArrowheads="1"/>
          </p:cNvSpPr>
          <p:nvPr/>
        </p:nvSpPr>
        <p:spPr bwMode="auto">
          <a:xfrm>
            <a:off x="2789545" y="6245477"/>
            <a:ext cx="3564910" cy="97571"/>
          </a:xfrm>
          <a:prstGeom prst="rect">
            <a:avLst/>
          </a:prstGeom>
          <a:noFill/>
          <a:ln>
            <a:noFill/>
          </a:ln>
        </p:spPr>
        <p:txBody>
          <a:bodyPr wrap="square" lIns="0" tIns="0" rIns="0" bIns="0" anchor="ctr" anchorCtr="1">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None/>
            </a:pPr>
            <a:r>
              <a:rPr lang="en-GB" altLang="en-US" sz="500" dirty="0">
                <a:latin typeface="Tuffy-TTF" panose="020B0603060100000000" pitchFamily="34" charset="0"/>
                <a:ea typeface="Tuffy" panose="020B0603060100000000" pitchFamily="34" charset="0"/>
                <a:cs typeface="Arial" panose="020B0604020202020204" pitchFamily="34" charset="0"/>
              </a:rPr>
              <a:t>“</a:t>
            </a:r>
            <a:r>
              <a:rPr lang="en-GB" altLang="en-US" sz="500" b="1" dirty="0">
                <a:latin typeface="Tuffy-TTF" panose="020B0603060100000000" pitchFamily="34" charset="0"/>
                <a:ea typeface="Tuffy" panose="020B0603060100000000" pitchFamily="34" charset="0"/>
                <a:cs typeface="Arial" panose="020B0604020202020204" pitchFamily="34" charset="0"/>
                <a:hlinkClick r:id="rId4"/>
              </a:rPr>
              <a:t>The Arena</a:t>
            </a:r>
            <a:r>
              <a:rPr lang="en-GB" altLang="en-US" sz="500" dirty="0">
                <a:latin typeface="Tuffy-TTF" panose="020B0603060100000000" pitchFamily="34" charset="0"/>
                <a:ea typeface="Tuffy" panose="020B0603060100000000" pitchFamily="34" charset="0"/>
                <a:cs typeface="Arial" panose="020B0604020202020204" pitchFamily="34" charset="0"/>
              </a:rPr>
              <a:t>” by </a:t>
            </a:r>
            <a:r>
              <a:rPr lang="en-GB" altLang="en-US" sz="500" b="1" dirty="0">
                <a:latin typeface="Tuffy-TTF" panose="020B0603060100000000" pitchFamily="34" charset="0"/>
                <a:ea typeface="Tuffy" panose="020B0603060100000000" pitchFamily="34" charset="0"/>
                <a:cs typeface="Arial" panose="020B0604020202020204" pitchFamily="34" charset="0"/>
              </a:rPr>
              <a:t>Melody Ayres-Griffiths </a:t>
            </a:r>
            <a:r>
              <a:rPr lang="en-GB" altLang="en-US" sz="500" dirty="0">
                <a:latin typeface="Tuffy-TTF" panose="020B0603060100000000" pitchFamily="34" charset="0"/>
                <a:ea typeface="Tuffy" panose="020B0603060100000000" pitchFamily="34" charset="0"/>
                <a:cs typeface="Arial" panose="020B0604020202020204" pitchFamily="34" charset="0"/>
              </a:rPr>
              <a:t>is licensed under </a:t>
            </a:r>
            <a:r>
              <a:rPr lang="en-GB" altLang="en-US" sz="500" b="1" dirty="0">
                <a:latin typeface="Tuffy-TTF" panose="020B0603060100000000" pitchFamily="34" charset="0"/>
                <a:ea typeface="Tuffy" panose="020B0603060100000000" pitchFamily="34" charset="0"/>
                <a:cs typeface="Arial" panose="020B0604020202020204" pitchFamily="34" charset="0"/>
                <a:hlinkClick r:id="rId5"/>
              </a:rPr>
              <a:t>CC BY 2.0</a:t>
            </a:r>
            <a:endParaRPr lang="en-GB" altLang="en-US" sz="500" b="1" dirty="0">
              <a:latin typeface="Tuffy-TTF" panose="020B0603060100000000" pitchFamily="34" charset="0"/>
              <a:ea typeface="Tuffy" panose="020B0603060100000000" pitchFamily="34" charset="0"/>
              <a:cs typeface="Arial" panose="020B0604020202020204" pitchFamily="34" charset="0"/>
            </a:endParaRPr>
          </a:p>
        </p:txBody>
      </p:sp>
    </p:spTree>
    <p:extLst>
      <p:ext uri="{BB962C8B-B14F-4D97-AF65-F5344CB8AC3E}">
        <p14:creationId xmlns:p14="http://schemas.microsoft.com/office/powerpoint/2010/main" val="515736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ltLang="en-US" dirty="0"/>
              <a:t>The Senate</a:t>
            </a:r>
            <a:endParaRPr lang="en-GB" dirty="0"/>
          </a:p>
        </p:txBody>
      </p:sp>
      <p:sp>
        <p:nvSpPr>
          <p:cNvPr id="3" name="Rectangle 2"/>
          <p:cNvSpPr/>
          <p:nvPr/>
        </p:nvSpPr>
        <p:spPr>
          <a:xfrm>
            <a:off x="755650" y="1473201"/>
            <a:ext cx="7632700" cy="1477328"/>
          </a:xfrm>
          <a:prstGeom prst="rect">
            <a:avLst/>
          </a:prstGeom>
        </p:spPr>
        <p:txBody>
          <a:bodyPr wrap="square">
            <a:spAutoFit/>
          </a:bodyPr>
          <a:lstStyle/>
          <a:p>
            <a:pPr algn="just">
              <a:spcBef>
                <a:spcPct val="0"/>
              </a:spcBef>
              <a:buFontTx/>
              <a:buNone/>
            </a:pPr>
            <a:r>
              <a:rPr lang="en-GB" altLang="en-US" dirty="0">
                <a:latin typeface="Twinkl" pitchFamily="2" charset="0"/>
              </a:rPr>
              <a:t>The Senate is made up of 76 senators. There are 12 senators in each state and 2 senators for each territory. In federal elections, people over the age of 18 are required to vote for their preferred candidate to represent their state or territory.</a:t>
            </a:r>
            <a:endParaRPr lang="en-AU" altLang="en-US" dirty="0">
              <a:latin typeface="Twinkl" pitchFamily="2" charset="0"/>
            </a:endParaRPr>
          </a:p>
          <a:p>
            <a:pPr>
              <a:spcBef>
                <a:spcPct val="0"/>
              </a:spcBef>
              <a:buFontTx/>
              <a:buNone/>
            </a:pPr>
            <a:endParaRPr lang="en-AU" altLang="en-US" dirty="0">
              <a:latin typeface="Twinkl" pitchFamily="2" charset="0"/>
            </a:endParaRPr>
          </a:p>
        </p:txBody>
      </p:sp>
      <p:sp>
        <p:nvSpPr>
          <p:cNvPr id="5" name="Rectangle 4"/>
          <p:cNvSpPr/>
          <p:nvPr/>
        </p:nvSpPr>
        <p:spPr>
          <a:xfrm>
            <a:off x="3299104" y="2933475"/>
            <a:ext cx="5147986" cy="1200329"/>
          </a:xfrm>
          <a:prstGeom prst="rect">
            <a:avLst/>
          </a:prstGeom>
        </p:spPr>
        <p:txBody>
          <a:bodyPr wrap="square">
            <a:spAutoFit/>
          </a:bodyPr>
          <a:lstStyle/>
          <a:p>
            <a:pPr algn="just">
              <a:spcBef>
                <a:spcPct val="0"/>
              </a:spcBef>
              <a:buFontTx/>
              <a:buNone/>
            </a:pPr>
            <a:r>
              <a:rPr lang="en-GB" altLang="en-US" dirty="0">
                <a:latin typeface="Twinkl" pitchFamily="2" charset="0"/>
              </a:rPr>
              <a:t>A senator’s role is to understand the concerns of the people living in their </a:t>
            </a:r>
            <a:r>
              <a:rPr lang="en-GB" altLang="en-US" b="1" dirty="0">
                <a:solidFill>
                  <a:srgbClr val="984C50"/>
                </a:solidFill>
                <a:latin typeface="Twinkl" pitchFamily="2" charset="0"/>
              </a:rPr>
              <a:t>state</a:t>
            </a:r>
            <a:r>
              <a:rPr lang="en-GB" altLang="en-US" dirty="0">
                <a:latin typeface="Twinkl" pitchFamily="2" charset="0"/>
              </a:rPr>
              <a:t> or </a:t>
            </a:r>
            <a:r>
              <a:rPr lang="en-GB" altLang="en-US" b="1" dirty="0">
                <a:solidFill>
                  <a:srgbClr val="984C50"/>
                </a:solidFill>
                <a:latin typeface="Twinkl" pitchFamily="2" charset="0"/>
              </a:rPr>
              <a:t>territory</a:t>
            </a:r>
            <a:r>
              <a:rPr lang="en-GB" altLang="en-US" dirty="0">
                <a:latin typeface="Twinkl" pitchFamily="2" charset="0"/>
              </a:rPr>
              <a:t>. They represent their state or territory in the </a:t>
            </a:r>
            <a:r>
              <a:rPr lang="en-GB" altLang="en-US" b="1" dirty="0">
                <a:solidFill>
                  <a:srgbClr val="984C50"/>
                </a:solidFill>
                <a:latin typeface="Twinkl" pitchFamily="2" charset="0"/>
              </a:rPr>
              <a:t>Senate</a:t>
            </a:r>
            <a:r>
              <a:rPr lang="en-GB" altLang="en-US" dirty="0">
                <a:latin typeface="Twinkl" pitchFamily="2" charset="0"/>
              </a:rPr>
              <a:t> in Parliament House, Canberra.</a:t>
            </a:r>
            <a:endParaRPr lang="en-AU" altLang="en-US" dirty="0">
              <a:latin typeface="Twinkl" pitchFamily="2" charset="0"/>
            </a:endParaRPr>
          </a:p>
        </p:txBody>
      </p:sp>
      <p:sp>
        <p:nvSpPr>
          <p:cNvPr id="6" name="Rectangle 5"/>
          <p:cNvSpPr/>
          <p:nvPr/>
        </p:nvSpPr>
        <p:spPr>
          <a:xfrm>
            <a:off x="755650" y="4531291"/>
            <a:ext cx="4035425" cy="1200329"/>
          </a:xfrm>
          <a:prstGeom prst="rect">
            <a:avLst/>
          </a:prstGeom>
        </p:spPr>
        <p:txBody>
          <a:bodyPr wrap="square">
            <a:spAutoFit/>
          </a:bodyPr>
          <a:lstStyle/>
          <a:p>
            <a:pPr algn="just">
              <a:spcBef>
                <a:spcPct val="0"/>
              </a:spcBef>
              <a:buFontTx/>
              <a:buNone/>
            </a:pPr>
            <a:r>
              <a:rPr lang="en-AU" altLang="en-US" dirty="0">
                <a:latin typeface="Twinkl" pitchFamily="2" charset="0"/>
              </a:rPr>
              <a:t>Senators serve a six-year term. At every federal election, half the state senators and all of the territory senators need to stand for re-election.</a:t>
            </a:r>
          </a:p>
        </p:txBody>
      </p:sp>
      <p:sp>
        <p:nvSpPr>
          <p:cNvPr id="7" name="Rectangle 6"/>
          <p:cNvSpPr/>
          <p:nvPr/>
        </p:nvSpPr>
        <p:spPr>
          <a:xfrm>
            <a:off x="4936424" y="4397388"/>
            <a:ext cx="3757627" cy="1695437"/>
          </a:xfrm>
          <a:prstGeom prst="rect">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algn="ctr">
              <a:spcBef>
                <a:spcPct val="0"/>
              </a:spcBef>
              <a:buFontTx/>
              <a:buNone/>
            </a:pPr>
            <a:r>
              <a:rPr lang="en-AU" altLang="en-US" sz="1600" b="1" dirty="0">
                <a:latin typeface="Twinkl" pitchFamily="2" charset="0"/>
              </a:rPr>
              <a:t>Did You Know…?</a:t>
            </a:r>
          </a:p>
          <a:p>
            <a:pPr algn="ctr">
              <a:spcBef>
                <a:spcPct val="0"/>
              </a:spcBef>
              <a:buFontTx/>
              <a:buNone/>
            </a:pPr>
            <a:r>
              <a:rPr lang="en-AU" altLang="en-US" sz="1600" dirty="0">
                <a:latin typeface="Twinkl" pitchFamily="2" charset="0"/>
              </a:rPr>
              <a:t>The red colour used for the Senate is also based on the House of Lords in Great Britain. What part of the Australian landscape do you think the red colour represents?</a:t>
            </a:r>
          </a:p>
        </p:txBody>
      </p:sp>
      <p:sp>
        <p:nvSpPr>
          <p:cNvPr id="9" name="TextBox 21"/>
          <p:cNvSpPr txBox="1">
            <a:spLocks noChangeArrowheads="1"/>
          </p:cNvSpPr>
          <p:nvPr/>
        </p:nvSpPr>
        <p:spPr bwMode="auto">
          <a:xfrm>
            <a:off x="2789545" y="6245477"/>
            <a:ext cx="3564910" cy="97571"/>
          </a:xfrm>
          <a:prstGeom prst="rect">
            <a:avLst/>
          </a:prstGeom>
          <a:noFill/>
          <a:ln>
            <a:noFill/>
          </a:ln>
        </p:spPr>
        <p:txBody>
          <a:bodyPr wrap="square" lIns="0" tIns="0" rIns="0" bIns="0" anchor="ctr" anchorCtr="1">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None/>
            </a:pPr>
            <a:r>
              <a:rPr lang="en-GB" altLang="en-US" sz="500" dirty="0">
                <a:latin typeface="Tuffy-TTF" panose="020B0603060100000000" pitchFamily="34" charset="0"/>
                <a:ea typeface="Tuffy" panose="020B0603060100000000" pitchFamily="34" charset="0"/>
                <a:cs typeface="Arial" panose="020B0604020202020204" pitchFamily="34" charset="0"/>
              </a:rPr>
              <a:t>“</a:t>
            </a:r>
            <a:r>
              <a:rPr lang="en-GB" altLang="en-US" sz="500" b="1" dirty="0">
                <a:latin typeface="Tuffy-TTF" panose="020B0603060100000000" pitchFamily="34" charset="0"/>
                <a:ea typeface="Tuffy" panose="020B0603060100000000" pitchFamily="34" charset="0"/>
                <a:cs typeface="Arial" panose="020B0604020202020204" pitchFamily="34" charset="0"/>
                <a:hlinkClick r:id="rId2"/>
              </a:rPr>
              <a:t>The Senate chambers</a:t>
            </a:r>
            <a:r>
              <a:rPr lang="en-GB" altLang="en-US" sz="500" dirty="0">
                <a:latin typeface="Tuffy-TTF" panose="020B0603060100000000" pitchFamily="34" charset="0"/>
                <a:ea typeface="Tuffy" panose="020B0603060100000000" pitchFamily="34" charset="0"/>
                <a:cs typeface="Arial" panose="020B0604020202020204" pitchFamily="34" charset="0"/>
              </a:rPr>
              <a:t>” by </a:t>
            </a:r>
            <a:r>
              <a:rPr lang="en-GB" altLang="en-US" sz="500" b="1" dirty="0">
                <a:latin typeface="Tuffy-TTF" panose="020B0603060100000000" pitchFamily="34" charset="0"/>
                <a:ea typeface="Tuffy" panose="020B0603060100000000" pitchFamily="34" charset="0"/>
                <a:cs typeface="Arial" panose="020B0604020202020204" pitchFamily="34" charset="0"/>
              </a:rPr>
              <a:t>lns1122</a:t>
            </a:r>
            <a:r>
              <a:rPr lang="en-GB" altLang="en-US" sz="500" dirty="0">
                <a:latin typeface="Tuffy-TTF" panose="020B0603060100000000" pitchFamily="34" charset="0"/>
                <a:ea typeface="Tuffy" panose="020B0603060100000000" pitchFamily="34" charset="0"/>
                <a:cs typeface="Arial" panose="020B0604020202020204" pitchFamily="34" charset="0"/>
              </a:rPr>
              <a:t> is licensed under </a:t>
            </a:r>
            <a:r>
              <a:rPr lang="en-GB" altLang="en-US" sz="500" b="1" dirty="0">
                <a:latin typeface="Tuffy-TTF" panose="020B0603060100000000" pitchFamily="34" charset="0"/>
                <a:ea typeface="Tuffy" panose="020B0603060100000000" pitchFamily="34" charset="0"/>
                <a:cs typeface="Arial" panose="020B0604020202020204" pitchFamily="34" charset="0"/>
                <a:hlinkClick r:id="rId3"/>
              </a:rPr>
              <a:t>CC BY 2.0</a:t>
            </a:r>
            <a:endParaRPr lang="en-GB" altLang="en-US" sz="500" b="1" dirty="0">
              <a:latin typeface="Tuffy-TTF" panose="020B0603060100000000" pitchFamily="34" charset="0"/>
              <a:ea typeface="Tuffy" panose="020B0603060100000000" pitchFamily="34" charset="0"/>
              <a:cs typeface="Arial" panose="020B0604020202020204" pitchFamily="34" charset="0"/>
            </a:endParaRPr>
          </a:p>
        </p:txBody>
      </p:sp>
      <p:pic>
        <p:nvPicPr>
          <p:cNvPr id="10" name="Picture 9"/>
          <p:cNvPicPr>
            <a:picLocks noChangeAspect="1"/>
          </p:cNvPicPr>
          <p:nvPr/>
        </p:nvPicPr>
        <p:blipFill rotWithShape="1">
          <a:blip r:embed="rId4" cstate="print">
            <a:extLst>
              <a:ext uri="{28A0092B-C50C-407E-A947-70E740481C1C}">
                <a14:useLocalDpi xmlns:a14="http://schemas.microsoft.com/office/drawing/2010/main" val="0"/>
              </a:ext>
            </a:extLst>
          </a:blip>
          <a:srcRect l="26967" b="26006"/>
          <a:stretch/>
        </p:blipFill>
        <p:spPr>
          <a:xfrm>
            <a:off x="754734" y="2841155"/>
            <a:ext cx="2544370" cy="1448985"/>
          </a:xfrm>
          <a:prstGeom prst="rect">
            <a:avLst/>
          </a:prstGeom>
        </p:spPr>
      </p:pic>
    </p:spTree>
    <p:extLst>
      <p:ext uri="{BB962C8B-B14F-4D97-AF65-F5344CB8AC3E}">
        <p14:creationId xmlns:p14="http://schemas.microsoft.com/office/powerpoint/2010/main" val="1942896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8" y="688975"/>
            <a:ext cx="8220075" cy="994306"/>
          </a:xfrm>
        </p:spPr>
        <p:txBody>
          <a:bodyPr/>
          <a:lstStyle/>
          <a:p>
            <a:pPr algn="ctr"/>
            <a:r>
              <a:rPr lang="en-AU" altLang="en-US" dirty="0"/>
              <a:t>How Is the Federal </a:t>
            </a:r>
            <a:br>
              <a:rPr lang="en-AU" altLang="en-US" dirty="0"/>
            </a:br>
            <a:r>
              <a:rPr lang="en-AU" altLang="en-US" dirty="0"/>
              <a:t>Government Formed?</a:t>
            </a:r>
            <a:endParaRPr lang="en-GB" dirty="0"/>
          </a:p>
        </p:txBody>
      </p:sp>
      <p:sp>
        <p:nvSpPr>
          <p:cNvPr id="3" name="Rectangle 2"/>
          <p:cNvSpPr/>
          <p:nvPr/>
        </p:nvSpPr>
        <p:spPr>
          <a:xfrm>
            <a:off x="755650" y="1851216"/>
            <a:ext cx="7632700" cy="2862322"/>
          </a:xfrm>
          <a:prstGeom prst="rect">
            <a:avLst/>
          </a:prstGeom>
        </p:spPr>
        <p:txBody>
          <a:bodyPr wrap="square">
            <a:spAutoFit/>
          </a:bodyPr>
          <a:lstStyle/>
          <a:p>
            <a:pPr>
              <a:spcBef>
                <a:spcPct val="0"/>
              </a:spcBef>
              <a:buFontTx/>
              <a:buNone/>
            </a:pPr>
            <a:r>
              <a:rPr lang="en-AU" altLang="en-US" dirty="0">
                <a:latin typeface="Twinkl" pitchFamily="2" charset="0"/>
              </a:rPr>
              <a:t>Once the federal election has taken place, the party that has secured the majority support forms the government. </a:t>
            </a:r>
          </a:p>
          <a:p>
            <a:pPr>
              <a:spcBef>
                <a:spcPct val="0"/>
              </a:spcBef>
              <a:buFontTx/>
              <a:buNone/>
            </a:pPr>
            <a:endParaRPr lang="en-AU" altLang="en-US" dirty="0">
              <a:latin typeface="Twinkl" pitchFamily="2" charset="0"/>
            </a:endParaRPr>
          </a:p>
          <a:p>
            <a:pPr>
              <a:spcBef>
                <a:spcPct val="0"/>
              </a:spcBef>
              <a:buFontTx/>
              <a:buNone/>
            </a:pPr>
            <a:endParaRPr lang="en-AU" altLang="en-US" dirty="0">
              <a:latin typeface="Twinkl" pitchFamily="2" charset="0"/>
            </a:endParaRPr>
          </a:p>
          <a:p>
            <a:pPr>
              <a:spcBef>
                <a:spcPct val="0"/>
              </a:spcBef>
              <a:buFontTx/>
              <a:buNone/>
            </a:pPr>
            <a:endParaRPr lang="en-AU" altLang="en-US" dirty="0">
              <a:latin typeface="Twinkl" pitchFamily="2" charset="0"/>
            </a:endParaRPr>
          </a:p>
          <a:p>
            <a:pPr>
              <a:spcBef>
                <a:spcPct val="0"/>
              </a:spcBef>
              <a:buFontTx/>
              <a:buNone/>
            </a:pPr>
            <a:endParaRPr lang="en-AU" altLang="en-US" dirty="0">
              <a:latin typeface="Twinkl" pitchFamily="2" charset="0"/>
            </a:endParaRPr>
          </a:p>
          <a:p>
            <a:pPr>
              <a:spcBef>
                <a:spcPct val="0"/>
              </a:spcBef>
              <a:buFontTx/>
              <a:buNone/>
            </a:pPr>
            <a:endParaRPr lang="en-AU" altLang="en-US" dirty="0">
              <a:latin typeface="Twinkl" pitchFamily="2" charset="0"/>
            </a:endParaRPr>
          </a:p>
          <a:p>
            <a:pPr>
              <a:spcBef>
                <a:spcPct val="0"/>
              </a:spcBef>
              <a:buFontTx/>
              <a:buNone/>
            </a:pPr>
            <a:endParaRPr lang="en-AU" altLang="en-US" dirty="0">
              <a:latin typeface="Twinkl" pitchFamily="2" charset="0"/>
            </a:endParaRPr>
          </a:p>
          <a:p>
            <a:pPr>
              <a:spcBef>
                <a:spcPct val="0"/>
              </a:spcBef>
              <a:buFontTx/>
              <a:buNone/>
            </a:pPr>
            <a:endParaRPr lang="en-AU" altLang="en-US" dirty="0">
              <a:latin typeface="Twinkl" pitchFamily="2" charset="0"/>
            </a:endParaRPr>
          </a:p>
          <a:p>
            <a:pPr>
              <a:spcBef>
                <a:spcPct val="0"/>
              </a:spcBef>
              <a:buFontTx/>
              <a:buNone/>
            </a:pPr>
            <a:endParaRPr lang="en-AU" altLang="en-US" dirty="0">
              <a:latin typeface="Twinkl" pitchFamily="2" charset="0"/>
            </a:endParaRPr>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50" t="34374" r="-1194"/>
          <a:stretch/>
        </p:blipFill>
        <p:spPr>
          <a:xfrm>
            <a:off x="4578345" y="2622114"/>
            <a:ext cx="6908800" cy="4779886"/>
          </a:xfrm>
          <a:prstGeom prst="ellipse">
            <a:avLst/>
          </a:prstGeom>
        </p:spPr>
      </p:pic>
      <p:sp>
        <p:nvSpPr>
          <p:cNvPr id="8" name="Rectangle 7"/>
          <p:cNvSpPr/>
          <p:nvPr/>
        </p:nvSpPr>
        <p:spPr>
          <a:xfrm>
            <a:off x="755648" y="2622114"/>
            <a:ext cx="6740527" cy="1749861"/>
          </a:xfrm>
          <a:prstGeom prst="rect">
            <a:avLst/>
          </a:prstGeom>
        </p:spPr>
        <p:txBody>
          <a:bodyPr wrap="square">
            <a:spAutoFit/>
          </a:bodyPr>
          <a:lstStyle/>
          <a:p>
            <a:pPr algn="just">
              <a:spcBef>
                <a:spcPct val="0"/>
              </a:spcBef>
              <a:buFontTx/>
              <a:buNone/>
            </a:pPr>
            <a:r>
              <a:rPr lang="en-AU" altLang="en-US" dirty="0">
                <a:latin typeface="Twinkl" pitchFamily="2" charset="0"/>
              </a:rPr>
              <a:t>The leader of the winning party becomes the Prime Minister. The Prime Minister chooses members from the House of Representatives and senators from the Senate to form the cabinet. They become ministers and have a specific responsibility, such as defence, education and health. Together, the Prime Minister and cabinet govern Australia.</a:t>
            </a:r>
          </a:p>
        </p:txBody>
      </p:sp>
      <p:sp>
        <p:nvSpPr>
          <p:cNvPr id="11" name="Rectangle 10"/>
          <p:cNvSpPr/>
          <p:nvPr/>
        </p:nvSpPr>
        <p:spPr>
          <a:xfrm>
            <a:off x="766760" y="4640541"/>
            <a:ext cx="3800475" cy="1754326"/>
          </a:xfrm>
          <a:prstGeom prst="rect">
            <a:avLst/>
          </a:prstGeom>
        </p:spPr>
        <p:txBody>
          <a:bodyPr wrap="square">
            <a:spAutoFit/>
          </a:bodyPr>
          <a:lstStyle/>
          <a:p>
            <a:pPr>
              <a:spcBef>
                <a:spcPct val="0"/>
              </a:spcBef>
              <a:buFontTx/>
              <a:buNone/>
            </a:pPr>
            <a:r>
              <a:rPr lang="en-AU" altLang="en-US" dirty="0">
                <a:latin typeface="Twinkl" pitchFamily="2" charset="0"/>
              </a:rPr>
              <a:t>The opposition is the party that secured the second-highest number of votes. Together with the minor parties and independents, they continue to play a part in the running of the country.</a:t>
            </a:r>
          </a:p>
        </p:txBody>
      </p:sp>
    </p:spTree>
    <p:extLst>
      <p:ext uri="{BB962C8B-B14F-4D97-AF65-F5344CB8AC3E}">
        <p14:creationId xmlns:p14="http://schemas.microsoft.com/office/powerpoint/2010/main" val="4181484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8075854"/>
      </p:ext>
    </p:extLst>
  </p:cSld>
  <p:clrMapOvr>
    <a:masterClrMapping/>
  </p:clrMapOvr>
</p:sld>
</file>

<file path=ppt/theme/theme1.xml><?xml version="1.0" encoding="utf-8"?>
<a:theme xmlns:a="http://schemas.openxmlformats.org/drawingml/2006/main" name="Office Theme">
  <a:themeElements>
    <a:clrScheme name="Twinkl Template">
      <a:dk1>
        <a:srgbClr val="1C1C1C"/>
      </a:dk1>
      <a:lt1>
        <a:sysClr val="window" lastClr="FFFFFF"/>
      </a:lt1>
      <a:dk2>
        <a:srgbClr val="4A4A4A"/>
      </a:dk2>
      <a:lt2>
        <a:srgbClr val="F4F2F2"/>
      </a:lt2>
      <a:accent1>
        <a:srgbClr val="E34192"/>
      </a:accent1>
      <a:accent2>
        <a:srgbClr val="EB8634"/>
      </a:accent2>
      <a:accent3>
        <a:srgbClr val="E6C734"/>
      </a:accent3>
      <a:accent4>
        <a:srgbClr val="79AD42"/>
      </a:accent4>
      <a:accent5>
        <a:srgbClr val="23A7F9"/>
      </a:accent5>
      <a:accent6>
        <a:srgbClr val="954EBE"/>
      </a:accent6>
      <a:hlink>
        <a:srgbClr val="23A7F9"/>
      </a:hlink>
      <a:folHlink>
        <a:srgbClr val="757070"/>
      </a:folHlink>
    </a:clrScheme>
    <a:fontScheme name="Custom 1">
      <a:majorFont>
        <a:latin typeface="Twinkl Sb"/>
        <a:ea typeface=""/>
        <a:cs typeface=""/>
      </a:majorFont>
      <a:minorFont>
        <a:latin typeface="Twink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8A0D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Point Guidance.pptx" id="{DCB5FAEE-CC91-4608-92BD-1007FC9F45E5}" vid="{49F44A1D-5DD0-448D-A9E8-9C9190F1A6E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PowerPoint Template</Template>
  <TotalTime>101</TotalTime>
  <Words>602</Words>
  <Application>Microsoft Office PowerPoint</Application>
  <PresentationFormat>On-screen Show (4:3)</PresentationFormat>
  <Paragraphs>39</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Tuffy-TTF</vt:lpstr>
      <vt:lpstr>Arial</vt:lpstr>
      <vt:lpstr>Twinkl</vt:lpstr>
      <vt:lpstr>Calibri</vt:lpstr>
      <vt:lpstr>Office Theme</vt:lpstr>
      <vt:lpstr>PowerPoint Presentation</vt:lpstr>
      <vt:lpstr>Who Makes up the Australian Federal Parliament?</vt:lpstr>
      <vt:lpstr>Three Levels of Lawmaking</vt:lpstr>
      <vt:lpstr>The House of Representatives</vt:lpstr>
      <vt:lpstr>The Senate</vt:lpstr>
      <vt:lpstr>How Is the Federal  Government Formed?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Guidance</dc:title>
  <dc:creator>Maddison Wells</dc:creator>
  <cp:lastModifiedBy>WELLS Janette [Narrogin Senior High School]</cp:lastModifiedBy>
  <cp:revision>13</cp:revision>
  <dcterms:created xsi:type="dcterms:W3CDTF">2018-12-04T07:14:02Z</dcterms:created>
  <dcterms:modified xsi:type="dcterms:W3CDTF">2023-05-05T00:09:21Z</dcterms:modified>
</cp:coreProperties>
</file>

<file path=docProps/thumbnail.jpeg>
</file>